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336" r:id="rId21"/>
    <p:sldId id="277"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34"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185"/>
  </p:normalViewPr>
  <p:slideViewPr>
    <p:cSldViewPr snapToGrid="0" snapToObjects="1">
      <p:cViewPr varScale="1">
        <p:scale>
          <a:sx n="94" d="100"/>
          <a:sy n="94" d="100"/>
        </p:scale>
        <p:origin x="36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12/18/22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49215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34456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71625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12/18/22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a:t>
            </a:r>
            <a:r>
              <a:rPr lang="en-US" dirty="0" err="1">
                <a:solidFill>
                  <a:schemeClr val="bg2"/>
                </a:solidFill>
                <a:latin typeface="Abadi"/>
                <a:ea typeface="SF Pro" pitchFamily="2" charset="0"/>
                <a:cs typeface="SF Pro" pitchFamily="2" charset="0"/>
              </a:rPr>
              <a:t>Storey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 18,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SpaceX </a:t>
            </a:r>
            <a:r>
              <a:rPr lang="en-US" sz="2200" dirty="0" err="1">
                <a:solidFill>
                  <a:schemeClr val="accent3">
                    <a:lumMod val="25000"/>
                  </a:schemeClr>
                </a:solidFill>
                <a:latin typeface="Abadi"/>
              </a:rPr>
              <a:t>offeres</a:t>
            </a:r>
            <a:r>
              <a:rPr lang="en-US" sz="2200" dirty="0">
                <a:solidFill>
                  <a:schemeClr val="accent3">
                    <a:lumMod val="25000"/>
                  </a:schemeClr>
                </a:solidFill>
                <a:latin typeface="Abadi"/>
              </a:rPr>
              <a:t> a public API from where data can be obtained and then used;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to the right and then data was persisted.</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descr="Diagram&#10;&#10;Description automatically generated">
            <a:extLst>
              <a:ext uri="{FF2B5EF4-FFF2-40B4-BE49-F238E27FC236}">
                <a16:creationId xmlns:a16="http://schemas.microsoft.com/office/drawing/2014/main" id="{46698F23-5D8F-4D33-5D3B-C3BDA1FCC6C6}"/>
              </a:ext>
            </a:extLst>
          </p:cNvPr>
          <p:cNvPicPr>
            <a:picLocks noChangeAspect="1"/>
          </p:cNvPicPr>
          <p:nvPr/>
        </p:nvPicPr>
        <p:blipFill>
          <a:blip r:embed="rId3"/>
          <a:stretch>
            <a:fillRect/>
          </a:stretch>
        </p:blipFill>
        <p:spPr>
          <a:xfrm>
            <a:off x="6027811" y="1757480"/>
            <a:ext cx="3743986" cy="478339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dataset.</a:t>
            </a:r>
          </a:p>
          <a:p>
            <a:r>
              <a:rPr lang="en-US" sz="2200" dirty="0">
                <a:solidFill>
                  <a:schemeClr val="accent3">
                    <a:lumMod val="25000"/>
                  </a:schemeClr>
                </a:solidFill>
                <a:latin typeface="Abadi" panose="020B0604020104020204" pitchFamily="34" charset="0"/>
              </a:rPr>
              <a:t>Then the summaries of launches per site, occurrences of each orbit and occurrences of mission outcome per orbit type were calculated.</a:t>
            </a:r>
          </a:p>
          <a:p>
            <a:r>
              <a:rPr lang="en-US" sz="2200" dirty="0">
                <a:solidFill>
                  <a:schemeClr val="accent3">
                    <a:lumMod val="25000"/>
                  </a:schemeClr>
                </a:solidFill>
                <a:latin typeface="Abadi" panose="020B0604020104020204" pitchFamily="34" charset="0"/>
              </a:rPr>
              <a:t>Finally, the landing outcome label was created from Outcome column.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descr="Diagram&#10;&#10;Description automatically generated">
            <a:extLst>
              <a:ext uri="{FF2B5EF4-FFF2-40B4-BE49-F238E27FC236}">
                <a16:creationId xmlns:a16="http://schemas.microsoft.com/office/drawing/2014/main" id="{DB17BF7A-D184-8074-74E3-79D75B5BF64B}"/>
              </a:ext>
            </a:extLst>
          </p:cNvPr>
          <p:cNvPicPr>
            <a:picLocks noChangeAspect="1"/>
          </p:cNvPicPr>
          <p:nvPr/>
        </p:nvPicPr>
        <p:blipFill>
          <a:blip r:embed="rId3"/>
          <a:stretch>
            <a:fillRect/>
          </a:stretch>
        </p:blipFill>
        <p:spPr>
          <a:xfrm>
            <a:off x="1543713" y="3992365"/>
            <a:ext cx="7772400" cy="153981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were used to visualize the relationship between pair of features:</a:t>
            </a:r>
          </a:p>
          <a:p>
            <a:pPr lvl="1">
              <a:lnSpc>
                <a:spcPct val="100000"/>
              </a:lnSpc>
              <a:spcBef>
                <a:spcPts val="1400"/>
              </a:spcBef>
            </a:pPr>
            <a:r>
              <a:rPr lang="en-US" sz="1800" dirty="0">
                <a:solidFill>
                  <a:schemeClr val="accent3">
                    <a:lumMod val="25000"/>
                  </a:schemeClr>
                </a:solidFill>
                <a:latin typeface="Abadi"/>
              </a:rPr>
              <a:t>Payload Mass X Flight Number, Launch Site X Flight Number, Launch Site X Payload Mass, Orbit and Flight Number, Payload and Orbit</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Graphical user interface, text, application&#10;&#10;Description automatically generated">
            <a:extLst>
              <a:ext uri="{FF2B5EF4-FFF2-40B4-BE49-F238E27FC236}">
                <a16:creationId xmlns:a16="http://schemas.microsoft.com/office/drawing/2014/main" id="{5A28D71E-F50B-0433-D42F-08B3487B618C}"/>
              </a:ext>
            </a:extLst>
          </p:cNvPr>
          <p:cNvPicPr>
            <a:picLocks noChangeAspect="1"/>
          </p:cNvPicPr>
          <p:nvPr/>
        </p:nvPicPr>
        <p:blipFill>
          <a:blip r:embed="rId3"/>
          <a:stretch>
            <a:fillRect/>
          </a:stretch>
        </p:blipFill>
        <p:spPr>
          <a:xfrm>
            <a:off x="1566365" y="3641689"/>
            <a:ext cx="7772400" cy="197000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5719"/>
            <a:ext cx="9745589" cy="475219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following SQL queries were performed:</a:t>
            </a:r>
          </a:p>
          <a:p>
            <a:pPr lvl="1">
              <a:lnSpc>
                <a:spcPct val="100000"/>
              </a:lnSpc>
              <a:spcBef>
                <a:spcPts val="1400"/>
              </a:spcBef>
            </a:pPr>
            <a:r>
              <a:rPr lang="en-US" sz="1400" dirty="0">
                <a:solidFill>
                  <a:schemeClr val="accent3">
                    <a:lumMod val="25000"/>
                  </a:schemeClr>
                </a:solidFill>
                <a:latin typeface="Abadi"/>
              </a:rPr>
              <a:t>Names of the unique launch sites in the space mission;</a:t>
            </a:r>
          </a:p>
          <a:p>
            <a:pPr lvl="1">
              <a:lnSpc>
                <a:spcPct val="100000"/>
              </a:lnSpc>
              <a:spcBef>
                <a:spcPts val="1400"/>
              </a:spcBef>
            </a:pPr>
            <a:r>
              <a:rPr lang="en-US" sz="1400" dirty="0">
                <a:solidFill>
                  <a:schemeClr val="accent3">
                    <a:lumMod val="25000"/>
                  </a:schemeClr>
                </a:solidFill>
                <a:latin typeface="Abadi"/>
              </a:rPr>
              <a:t>Top 5 launch sites whose name begin with the string ‘CCA’;</a:t>
            </a:r>
          </a:p>
          <a:p>
            <a:pPr lvl="1">
              <a:lnSpc>
                <a:spcPct val="100000"/>
              </a:lnSpc>
              <a:spcBef>
                <a:spcPts val="1400"/>
              </a:spcBef>
            </a:pPr>
            <a:r>
              <a:rPr lang="en-US" sz="14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Average payload mass carried by booster version F9 v1.1;</a:t>
            </a:r>
          </a:p>
          <a:p>
            <a:pPr lvl="1">
              <a:lnSpc>
                <a:spcPct val="100000"/>
              </a:lnSpc>
              <a:spcBef>
                <a:spcPts val="1400"/>
              </a:spcBef>
            </a:pPr>
            <a:r>
              <a:rPr lang="en-US" sz="1400" dirty="0">
                <a:solidFill>
                  <a:schemeClr val="accent3">
                    <a:lumMod val="25000"/>
                  </a:schemeClr>
                </a:solidFill>
                <a:latin typeface="Abadi"/>
              </a:rPr>
              <a:t>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Names of the boosters which have success in drone ship and have payload mass between 4000 and 6000 kg;</a:t>
            </a:r>
          </a:p>
          <a:p>
            <a:pPr lvl="1">
              <a:lnSpc>
                <a:spcPct val="100000"/>
              </a:lnSpc>
              <a:spcBef>
                <a:spcPts val="1400"/>
              </a:spcBef>
            </a:pPr>
            <a:r>
              <a:rPr lang="en-US" sz="1400" dirty="0">
                <a:solidFill>
                  <a:schemeClr val="accent3">
                    <a:lumMod val="25000"/>
                  </a:schemeClr>
                </a:solidFill>
                <a:latin typeface="Abadi"/>
              </a:rPr>
              <a:t>Total number of successful and failure mission outcomes;</a:t>
            </a:r>
          </a:p>
          <a:p>
            <a:pPr lvl="1">
              <a:lnSpc>
                <a:spcPct val="100000"/>
              </a:lnSpc>
              <a:spcBef>
                <a:spcPts val="1400"/>
              </a:spcBef>
            </a:pPr>
            <a:r>
              <a:rPr lang="en-US" sz="1400" dirty="0">
                <a:solidFill>
                  <a:schemeClr val="accent3">
                    <a:lumMod val="25000"/>
                  </a:schemeClr>
                </a:solidFill>
                <a:latin typeface="Abadi"/>
              </a:rPr>
              <a:t>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Failed landing outcomes in drone ship, their booster versions, and launch site names for in year 2015; and</a:t>
            </a:r>
          </a:p>
          <a:p>
            <a:pPr lvl="1">
              <a:lnSpc>
                <a:spcPct val="100000"/>
              </a:lnSpc>
              <a:spcBef>
                <a:spcPts val="1400"/>
              </a:spcBef>
            </a:pPr>
            <a:r>
              <a:rPr lang="en-US" sz="1400" dirty="0">
                <a:solidFill>
                  <a:schemeClr val="accent3">
                    <a:lumMod val="25000"/>
                  </a:schemeClr>
                </a:solidFill>
                <a:latin typeface="Abadi"/>
              </a:rPr>
              <a:t>Rank of the count of landing outcomes (such as Failure (drone ship) or Success (ground pad)) between the date 2010-06=-04 and 2017-03-20.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with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points like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indicate highlighted areas around specific coordinates, like NASA Johnson Space Center;</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indicate groups of events in each coordinate, like launches in a launch site; and</a:t>
            </a:r>
          </a:p>
          <a:p>
            <a:pPr lvl="1">
              <a:lnSpc>
                <a:spcPct val="100000"/>
              </a:lnSpc>
              <a:spcBef>
                <a:spcPts val="1400"/>
              </a:spcBef>
            </a:pPr>
            <a:r>
              <a:rPr lang="en-US" sz="1800" dirty="0">
                <a:solidFill>
                  <a:schemeClr val="accent3">
                    <a:lumMod val="25000"/>
                  </a:schemeClr>
                </a:solidFill>
                <a:latin typeface="Abadi" panose="020B0604020104020204" pitchFamily="34" charset="0"/>
              </a:rPr>
              <a:t>Lines are used to indicate distances between two coordinates.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graphs and plots were used to visualize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This combination allowed to quickly analyze the relation between payloads and launch sites, helping to identify where is best place to launch according to payloads.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k-nearest neighbors.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A3EE227E-1734-40E1-2EC2-60A79D3C3534}"/>
              </a:ext>
            </a:extLst>
          </p:cNvPr>
          <p:cNvPicPr>
            <a:picLocks noChangeAspect="1"/>
          </p:cNvPicPr>
          <p:nvPr/>
        </p:nvPicPr>
        <p:blipFill>
          <a:blip r:embed="rId3"/>
          <a:stretch>
            <a:fillRect/>
          </a:stretch>
        </p:blipFill>
        <p:spPr>
          <a:xfrm>
            <a:off x="1676401" y="3282259"/>
            <a:ext cx="7772400" cy="197000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to Space X itself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 five years after the first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Almost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Two booster versions failed at landing in drone ships in 2015; F9 v1.1 B1012 and F9 v1.1 B1015;</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landing outcomes become better as the years passed.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627404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200"/>
              </a:spcBef>
            </a:pPr>
            <a:r>
              <a:rPr lang="en-US" sz="2200" dirty="0">
                <a:solidFill>
                  <a:schemeClr val="accent3">
                    <a:lumMod val="25000"/>
                  </a:schemeClr>
                </a:solidFill>
                <a:latin typeface="Abadi" panose="020B0604020104020204" pitchFamily="34" charset="0"/>
              </a:rPr>
              <a:t>Using interactive analytics was possible to identify that launch sites use to be in safety places, near sea, for example and have a good logistic infrastructure around.</a:t>
            </a:r>
          </a:p>
          <a:p>
            <a:pPr>
              <a:lnSpc>
                <a:spcPct val="100000"/>
              </a:lnSpc>
              <a:spcBef>
                <a:spcPts val="200"/>
              </a:spcBef>
            </a:pPr>
            <a:r>
              <a:rPr lang="en-US" sz="2200" dirty="0">
                <a:solidFill>
                  <a:schemeClr val="accent3">
                    <a:lumMod val="25000"/>
                  </a:schemeClr>
                </a:solidFill>
                <a:latin typeface="Abadi" panose="020B0604020104020204" pitchFamily="34" charset="0"/>
              </a:rPr>
              <a:t>Most launches happen at east coast launch sites.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Graphical user interface, application&#10;&#10;Description automatically generated">
            <a:extLst>
              <a:ext uri="{FF2B5EF4-FFF2-40B4-BE49-F238E27FC236}">
                <a16:creationId xmlns:a16="http://schemas.microsoft.com/office/drawing/2014/main" id="{6175FA36-894F-E322-D527-70D3526E3C25}"/>
              </a:ext>
            </a:extLst>
          </p:cNvPr>
          <p:cNvPicPr>
            <a:picLocks noChangeAspect="1"/>
          </p:cNvPicPr>
          <p:nvPr/>
        </p:nvPicPr>
        <p:blipFill>
          <a:blip r:embed="rId4"/>
          <a:stretch>
            <a:fillRect/>
          </a:stretch>
        </p:blipFill>
        <p:spPr>
          <a:xfrm>
            <a:off x="1869744" y="3684272"/>
            <a:ext cx="7772400" cy="193532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200"/>
              </a:spcBef>
            </a:pPr>
            <a:r>
              <a:rPr lang="en-US" sz="2200" dirty="0">
                <a:solidFill>
                  <a:schemeClr val="accent3">
                    <a:lumMod val="25000"/>
                  </a:schemeClr>
                </a:solidFill>
                <a:latin typeface="Abadi" panose="020B0604020104020204" pitchFamily="34" charset="0"/>
              </a:rPr>
              <a:t>Predictive Analysis showed that Decision Tree Classifier </a:t>
            </a:r>
          </a:p>
          <a:p>
            <a:pPr marL="0" indent="0">
              <a:lnSpc>
                <a:spcPct val="100000"/>
              </a:lnSpc>
              <a:spcBef>
                <a:spcPts val="200"/>
              </a:spcBef>
              <a:buNone/>
            </a:pPr>
            <a:r>
              <a:rPr lang="en-US" sz="2200" dirty="0">
                <a:solidFill>
                  <a:schemeClr val="accent3">
                    <a:lumMod val="25000"/>
                  </a:schemeClr>
                </a:solidFill>
                <a:latin typeface="Abadi" panose="020B0604020104020204" pitchFamily="34" charset="0"/>
              </a:rPr>
              <a:t>is the best model to predict successful landings, having</a:t>
            </a:r>
          </a:p>
          <a:p>
            <a:pPr marL="0" indent="0">
              <a:lnSpc>
                <a:spcPct val="100000"/>
              </a:lnSpc>
              <a:spcBef>
                <a:spcPts val="200"/>
              </a:spcBef>
              <a:buNone/>
            </a:pPr>
            <a:r>
              <a:rPr lang="en-US" sz="2200" dirty="0">
                <a:solidFill>
                  <a:schemeClr val="accent3">
                    <a:lumMod val="25000"/>
                  </a:schemeClr>
                </a:solidFill>
                <a:latin typeface="Abadi" panose="020B0604020104020204" pitchFamily="34" charset="0"/>
              </a:rPr>
              <a:t>Accuracy over 87% and accuracy for test data over 94%.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D09A1C81-AC0D-E7D2-4A1C-07587AFD9F7A}"/>
              </a:ext>
            </a:extLst>
          </p:cNvPr>
          <p:cNvPicPr>
            <a:picLocks noChangeAspect="1"/>
          </p:cNvPicPr>
          <p:nvPr/>
        </p:nvPicPr>
        <p:blipFill>
          <a:blip r:embed="rId4"/>
          <a:stretch>
            <a:fillRect/>
          </a:stretch>
        </p:blipFill>
        <p:spPr>
          <a:xfrm>
            <a:off x="7249805" y="2850587"/>
            <a:ext cx="3668404" cy="2596101"/>
          </a:xfrm>
          <a:prstGeom prst="rect">
            <a:avLst/>
          </a:prstGeom>
        </p:spPr>
      </p:pic>
    </p:spTree>
    <p:extLst>
      <p:ext uri="{BB962C8B-B14F-4D97-AF65-F5344CB8AC3E}">
        <p14:creationId xmlns:p14="http://schemas.microsoft.com/office/powerpoint/2010/main" val="246309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3388BAA3-324A-B366-0EDF-29BAE2C14457}"/>
              </a:ext>
            </a:extLst>
          </p:cNvPr>
          <p:cNvSpPr txBox="1">
            <a:spLocks/>
          </p:cNvSpPr>
          <p:nvPr/>
        </p:nvSpPr>
        <p:spPr>
          <a:xfrm>
            <a:off x="770010" y="4394578"/>
            <a:ext cx="10687961" cy="147440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US" sz="2200" dirty="0">
                <a:solidFill>
                  <a:schemeClr val="accent3">
                    <a:lumMod val="25000"/>
                  </a:schemeClr>
                </a:solidFill>
                <a:latin typeface="Abadi" panose="020B0604020104020204" pitchFamily="34" charset="0"/>
              </a:rPr>
              <a:t>It’s also possible to see that the general success rate improved over time.</a:t>
            </a:r>
          </a:p>
        </p:txBody>
      </p:sp>
      <p:pic>
        <p:nvPicPr>
          <p:cNvPr id="7" name="Picture 6" descr="Application, scatter chart&#10;&#10;Description automatically generated">
            <a:extLst>
              <a:ext uri="{FF2B5EF4-FFF2-40B4-BE49-F238E27FC236}">
                <a16:creationId xmlns:a16="http://schemas.microsoft.com/office/drawing/2014/main" id="{AFB261F6-5CB9-D058-7BAC-7D77302C302F}"/>
              </a:ext>
            </a:extLst>
          </p:cNvPr>
          <p:cNvPicPr>
            <a:picLocks noChangeAspect="1"/>
          </p:cNvPicPr>
          <p:nvPr/>
        </p:nvPicPr>
        <p:blipFill>
          <a:blip r:embed="rId3"/>
          <a:stretch>
            <a:fillRect/>
          </a:stretch>
        </p:blipFill>
        <p:spPr>
          <a:xfrm>
            <a:off x="1774209" y="1833358"/>
            <a:ext cx="7772400" cy="18155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81F52328-28A9-F6BB-6A52-1D95FB2A9727}"/>
              </a:ext>
            </a:extLst>
          </p:cNvPr>
          <p:cNvSpPr txBox="1">
            <a:spLocks/>
          </p:cNvSpPr>
          <p:nvPr/>
        </p:nvSpPr>
        <p:spPr>
          <a:xfrm>
            <a:off x="770010" y="4394578"/>
            <a:ext cx="10687961" cy="147440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 to be possible only on CCAFS SLC 40 and KSC LC 39A launch sites.</a:t>
            </a:r>
          </a:p>
        </p:txBody>
      </p:sp>
      <p:pic>
        <p:nvPicPr>
          <p:cNvPr id="7" name="Picture 6" descr="Chart, application, scatter chart&#10;&#10;Description automatically generated">
            <a:extLst>
              <a:ext uri="{FF2B5EF4-FFF2-40B4-BE49-F238E27FC236}">
                <a16:creationId xmlns:a16="http://schemas.microsoft.com/office/drawing/2014/main" id="{DFA26287-FB5B-5B4D-0342-B83BF1BEEE74}"/>
              </a:ext>
            </a:extLst>
          </p:cNvPr>
          <p:cNvPicPr>
            <a:picLocks noChangeAspect="1"/>
          </p:cNvPicPr>
          <p:nvPr/>
        </p:nvPicPr>
        <p:blipFill>
          <a:blip r:embed="rId3"/>
          <a:stretch>
            <a:fillRect/>
          </a:stretch>
        </p:blipFill>
        <p:spPr>
          <a:xfrm>
            <a:off x="1910686" y="1833358"/>
            <a:ext cx="7772400" cy="181556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biggest success rates happen to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 and</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Followed by:</a:t>
            </a:r>
          </a:p>
          <a:p>
            <a:pPr lvl="1">
              <a:lnSpc>
                <a:spcPct val="100000"/>
              </a:lnSpc>
              <a:spcBef>
                <a:spcPts val="1400"/>
              </a:spcBef>
            </a:pPr>
            <a:r>
              <a:rPr lang="en-US" sz="1800" dirty="0">
                <a:solidFill>
                  <a:schemeClr val="accent3">
                    <a:lumMod val="25000"/>
                  </a:schemeClr>
                </a:solidFill>
                <a:latin typeface="Abadi" panose="020B0604020104020204" pitchFamily="34" charset="0"/>
              </a:rPr>
              <a:t>VLEO (above 80%); and</a:t>
            </a:r>
          </a:p>
          <a:p>
            <a:pPr lvl="1">
              <a:lnSpc>
                <a:spcPct val="100000"/>
              </a:lnSpc>
              <a:spcBef>
                <a:spcPts val="1400"/>
              </a:spcBef>
            </a:pPr>
            <a:r>
              <a:rPr lang="en-US" sz="1800" dirty="0">
                <a:solidFill>
                  <a:schemeClr val="accent3">
                    <a:lumMod val="25000"/>
                  </a:schemeClr>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EA617B03-4894-A6B0-DC95-45D1206D6B73}"/>
              </a:ext>
            </a:extLst>
          </p:cNvPr>
          <p:cNvPicPr>
            <a:picLocks noChangeAspect="1"/>
          </p:cNvPicPr>
          <p:nvPr/>
        </p:nvPicPr>
        <p:blipFill>
          <a:blip r:embed="rId3"/>
          <a:stretch>
            <a:fillRect/>
          </a:stretch>
        </p:blipFill>
        <p:spPr>
          <a:xfrm>
            <a:off x="5382904" y="1861186"/>
            <a:ext cx="5029200" cy="33909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3D716F51-E4BC-DAC9-C4E9-49A70D763DCB}"/>
              </a:ext>
            </a:extLst>
          </p:cNvPr>
          <p:cNvSpPr txBox="1">
            <a:spLocks/>
          </p:cNvSpPr>
          <p:nvPr/>
        </p:nvSpPr>
        <p:spPr>
          <a:xfrm>
            <a:off x="770010" y="4394578"/>
            <a:ext cx="10687961" cy="1474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 success rate improved over time for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a recent increase in its frequency.</a:t>
            </a:r>
          </a:p>
        </p:txBody>
      </p:sp>
      <p:pic>
        <p:nvPicPr>
          <p:cNvPr id="7" name="Picture 6" descr="Scatter chart&#10;&#10;Description automatically generated with medium confidence">
            <a:extLst>
              <a:ext uri="{FF2B5EF4-FFF2-40B4-BE49-F238E27FC236}">
                <a16:creationId xmlns:a16="http://schemas.microsoft.com/office/drawing/2014/main" id="{F1013292-BF16-C5B4-26AD-42D1BB7FF870}"/>
              </a:ext>
            </a:extLst>
          </p:cNvPr>
          <p:cNvPicPr>
            <a:picLocks noChangeAspect="1"/>
          </p:cNvPicPr>
          <p:nvPr/>
        </p:nvPicPr>
        <p:blipFill>
          <a:blip r:embed="rId3"/>
          <a:stretch>
            <a:fillRect/>
          </a:stretch>
        </p:blipFill>
        <p:spPr>
          <a:xfrm>
            <a:off x="2141611" y="1826522"/>
            <a:ext cx="7772400" cy="18292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94578"/>
            <a:ext cx="10687961" cy="14744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pplication, scatter chart&#10;&#10;Description automatically generated with medium confidence">
            <a:extLst>
              <a:ext uri="{FF2B5EF4-FFF2-40B4-BE49-F238E27FC236}">
                <a16:creationId xmlns:a16="http://schemas.microsoft.com/office/drawing/2014/main" id="{A15EA43B-7640-18D5-3F30-E38A1C82010D}"/>
              </a:ext>
            </a:extLst>
          </p:cNvPr>
          <p:cNvPicPr>
            <a:picLocks noChangeAspect="1"/>
          </p:cNvPicPr>
          <p:nvPr/>
        </p:nvPicPr>
        <p:blipFill>
          <a:blip r:embed="rId3"/>
          <a:stretch>
            <a:fillRect/>
          </a:stretch>
        </p:blipFill>
        <p:spPr>
          <a:xfrm>
            <a:off x="2313972" y="1826522"/>
            <a:ext cx="7772400" cy="182923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increasing until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first three years were a period of adjustments and improvements in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39B687DC-B7AE-42C8-0AF7-A4E167494387}"/>
              </a:ext>
            </a:extLst>
          </p:cNvPr>
          <p:cNvPicPr>
            <a:picLocks noChangeAspect="1"/>
          </p:cNvPicPr>
          <p:nvPr/>
        </p:nvPicPr>
        <p:blipFill>
          <a:blip r:embed="rId3"/>
          <a:stretch>
            <a:fillRect/>
          </a:stretch>
        </p:blipFill>
        <p:spPr>
          <a:xfrm>
            <a:off x="5275618" y="1848486"/>
            <a:ext cx="5080000" cy="34163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Table&#10;&#10;Description automatically generated">
            <a:extLst>
              <a:ext uri="{FF2B5EF4-FFF2-40B4-BE49-F238E27FC236}">
                <a16:creationId xmlns:a16="http://schemas.microsoft.com/office/drawing/2014/main" id="{DC7B919F-B668-815F-DF78-1F66C6624ADE}"/>
              </a:ext>
            </a:extLst>
          </p:cNvPr>
          <p:cNvPicPr>
            <a:picLocks noChangeAspect="1"/>
          </p:cNvPicPr>
          <p:nvPr/>
        </p:nvPicPr>
        <p:blipFill>
          <a:blip r:embed="rId3"/>
          <a:stretch>
            <a:fillRect/>
          </a:stretch>
        </p:blipFill>
        <p:spPr>
          <a:xfrm>
            <a:off x="4343400" y="2230568"/>
            <a:ext cx="3080982" cy="27795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ams&#10;&#10;Description automatically generated">
            <a:extLst>
              <a:ext uri="{FF2B5EF4-FFF2-40B4-BE49-F238E27FC236}">
                <a16:creationId xmlns:a16="http://schemas.microsoft.com/office/drawing/2014/main" id="{09E25AFD-D3C5-4CE0-4C40-10F0EF0181B4}"/>
              </a:ext>
            </a:extLst>
          </p:cNvPr>
          <p:cNvPicPr>
            <a:picLocks noChangeAspect="1"/>
          </p:cNvPicPr>
          <p:nvPr/>
        </p:nvPicPr>
        <p:blipFill>
          <a:blip r:embed="rId3"/>
          <a:stretch>
            <a:fillRect/>
          </a:stretch>
        </p:blipFill>
        <p:spPr>
          <a:xfrm>
            <a:off x="1501254" y="2610710"/>
            <a:ext cx="7772400" cy="23309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10;&#10;Description automatically generated">
            <a:extLst>
              <a:ext uri="{FF2B5EF4-FFF2-40B4-BE49-F238E27FC236}">
                <a16:creationId xmlns:a16="http://schemas.microsoft.com/office/drawing/2014/main" id="{27233F7B-F6F5-DBB6-A536-49F98E1DC33D}"/>
              </a:ext>
            </a:extLst>
          </p:cNvPr>
          <p:cNvPicPr>
            <a:picLocks noChangeAspect="1"/>
          </p:cNvPicPr>
          <p:nvPr/>
        </p:nvPicPr>
        <p:blipFill>
          <a:blip r:embed="rId3"/>
          <a:stretch>
            <a:fillRect/>
          </a:stretch>
        </p:blipFill>
        <p:spPr>
          <a:xfrm>
            <a:off x="4457700" y="2571750"/>
            <a:ext cx="3276600" cy="17145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79754"/>
            <a:ext cx="10326708" cy="443959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methodologies were used to analyze data:</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web scraping and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including data wrangling, data visualization, and interactive visual analytics;</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It was possible to collect valuable data from public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EDA allowed the identification of which features are the best to predict the success of launchings;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showed the best model to predict which characteristics were important to drive this opportunity in the best way using all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picture containing table&#10;&#10;Description automatically generated">
            <a:extLst>
              <a:ext uri="{FF2B5EF4-FFF2-40B4-BE49-F238E27FC236}">
                <a16:creationId xmlns:a16="http://schemas.microsoft.com/office/drawing/2014/main" id="{E2C71C71-E91F-429A-0092-71F80B9CBCB3}"/>
              </a:ext>
            </a:extLst>
          </p:cNvPr>
          <p:cNvPicPr>
            <a:picLocks noChangeAspect="1"/>
          </p:cNvPicPr>
          <p:nvPr/>
        </p:nvPicPr>
        <p:blipFill>
          <a:blip r:embed="rId3"/>
          <a:stretch>
            <a:fillRect/>
          </a:stretch>
        </p:blipFill>
        <p:spPr>
          <a:xfrm>
            <a:off x="4457700" y="2571750"/>
            <a:ext cx="3276600" cy="1714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By filtering data by successful landing outcome on ground pad and getting the minimum value for date it’s possible to identify the first occurrence, that happened on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picture containing graphical user interface&#10;&#10;Description automatically generated">
            <a:extLst>
              <a:ext uri="{FF2B5EF4-FFF2-40B4-BE49-F238E27FC236}">
                <a16:creationId xmlns:a16="http://schemas.microsoft.com/office/drawing/2014/main" id="{1BF47EDC-1841-5441-D775-5E33D746D09F}"/>
              </a:ext>
            </a:extLst>
          </p:cNvPr>
          <p:cNvPicPr>
            <a:picLocks noChangeAspect="1"/>
          </p:cNvPicPr>
          <p:nvPr/>
        </p:nvPicPr>
        <p:blipFill>
          <a:blip r:embed="rId3"/>
          <a:stretch>
            <a:fillRect/>
          </a:stretch>
        </p:blipFill>
        <p:spPr>
          <a:xfrm>
            <a:off x="4457700" y="2571750"/>
            <a:ext cx="3276600" cy="17145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picture containing table&#10;&#10;Description automatically generated">
            <a:extLst>
              <a:ext uri="{FF2B5EF4-FFF2-40B4-BE49-F238E27FC236}">
                <a16:creationId xmlns:a16="http://schemas.microsoft.com/office/drawing/2014/main" id="{E70230B8-DAB4-1BA4-D48C-94649B89E4A0}"/>
              </a:ext>
            </a:extLst>
          </p:cNvPr>
          <p:cNvPicPr>
            <a:picLocks noChangeAspect="1"/>
          </p:cNvPicPr>
          <p:nvPr/>
        </p:nvPicPr>
        <p:blipFill>
          <a:blip r:embed="rId3"/>
          <a:stretch>
            <a:fillRect/>
          </a:stretch>
        </p:blipFill>
        <p:spPr>
          <a:xfrm>
            <a:off x="4389461" y="2887673"/>
            <a:ext cx="2953034" cy="23807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Groupiong</a:t>
            </a:r>
            <a:r>
              <a:rPr lang="en-US" sz="2200" dirty="0">
                <a:solidFill>
                  <a:schemeClr val="accent3">
                    <a:lumMod val="25000"/>
                  </a:schemeClr>
                </a:solidFill>
                <a:latin typeface="Abadi" panose="020B0604020104020204" pitchFamily="34" charset="0"/>
              </a:rPr>
              <a:t>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Table&#10;&#10;Description automatically generated">
            <a:extLst>
              <a:ext uri="{FF2B5EF4-FFF2-40B4-BE49-F238E27FC236}">
                <a16:creationId xmlns:a16="http://schemas.microsoft.com/office/drawing/2014/main" id="{A3A1B117-1546-F490-FD35-70B003FECB86}"/>
              </a:ext>
            </a:extLst>
          </p:cNvPr>
          <p:cNvPicPr>
            <a:picLocks noChangeAspect="1"/>
          </p:cNvPicPr>
          <p:nvPr/>
        </p:nvPicPr>
        <p:blipFill>
          <a:blip r:embed="rId3"/>
          <a:stretch>
            <a:fillRect/>
          </a:stretch>
        </p:blipFill>
        <p:spPr>
          <a:xfrm>
            <a:off x="2463800" y="2339687"/>
            <a:ext cx="7264400" cy="2641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able&#10;&#10;Description automatically generated">
            <a:extLst>
              <a:ext uri="{FF2B5EF4-FFF2-40B4-BE49-F238E27FC236}">
                <a16:creationId xmlns:a16="http://schemas.microsoft.com/office/drawing/2014/main" id="{C7293E65-B2F6-1A8A-BE3A-8B213B1FFBF9}"/>
              </a:ext>
            </a:extLst>
          </p:cNvPr>
          <p:cNvPicPr>
            <a:picLocks noChangeAspect="1"/>
          </p:cNvPicPr>
          <p:nvPr/>
        </p:nvPicPr>
        <p:blipFill>
          <a:blip r:embed="rId3"/>
          <a:stretch>
            <a:fillRect/>
          </a:stretch>
        </p:blipFill>
        <p:spPr>
          <a:xfrm>
            <a:off x="2463800" y="2274380"/>
            <a:ext cx="6025107" cy="290721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1B329700-B118-1019-5123-DB687D7DDCBC}"/>
              </a:ext>
            </a:extLst>
          </p:cNvPr>
          <p:cNvPicPr>
            <a:picLocks noChangeAspect="1"/>
          </p:cNvPicPr>
          <p:nvPr/>
        </p:nvPicPr>
        <p:blipFill>
          <a:blip r:embed="rId3"/>
          <a:stretch>
            <a:fillRect/>
          </a:stretch>
        </p:blipFill>
        <p:spPr>
          <a:xfrm>
            <a:off x="3340100" y="2546350"/>
            <a:ext cx="5511800" cy="1765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2010-06-04 and 2017-03-20: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view of data alerts us that “No attempt” must be taken into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a:extLst>
              <a:ext uri="{FF2B5EF4-FFF2-40B4-BE49-F238E27FC236}">
                <a16:creationId xmlns:a16="http://schemas.microsoft.com/office/drawing/2014/main" id="{3B1EEE73-35F6-413B-174E-61D8EC2A34AD}"/>
              </a:ext>
            </a:extLst>
          </p:cNvPr>
          <p:cNvPicPr>
            <a:picLocks noChangeAspect="1"/>
          </p:cNvPicPr>
          <p:nvPr/>
        </p:nvPicPr>
        <p:blipFill>
          <a:blip r:embed="rId3"/>
          <a:stretch>
            <a:fillRect/>
          </a:stretch>
        </p:blipFill>
        <p:spPr>
          <a:xfrm>
            <a:off x="2413000" y="2587780"/>
            <a:ext cx="5161507" cy="29367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near sea for safety purposes, but must be relatively close to roads and railroads.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Map&#10;&#10;Description automatically generated">
            <a:extLst>
              <a:ext uri="{FF2B5EF4-FFF2-40B4-BE49-F238E27FC236}">
                <a16:creationId xmlns:a16="http://schemas.microsoft.com/office/drawing/2014/main" id="{1FCFFA35-269B-6CD5-4BC7-65D73464A289}"/>
              </a:ext>
            </a:extLst>
          </p:cNvPr>
          <p:cNvPicPr>
            <a:picLocks noChangeAspect="1"/>
          </p:cNvPicPr>
          <p:nvPr/>
        </p:nvPicPr>
        <p:blipFill>
          <a:blip r:embed="rId3"/>
          <a:stretch>
            <a:fillRect/>
          </a:stretch>
        </p:blipFill>
        <p:spPr>
          <a:xfrm>
            <a:off x="2501155" y="1386545"/>
            <a:ext cx="6213617" cy="366489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Example of KSC LC-39A launch site launch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indicate successful; red markers indicate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descr="Graphical user interface&#10;&#10;Description automatically generated with low confidence">
            <a:extLst>
              <a:ext uri="{FF2B5EF4-FFF2-40B4-BE49-F238E27FC236}">
                <a16:creationId xmlns:a16="http://schemas.microsoft.com/office/drawing/2014/main" id="{61DEBDE5-EB3D-18F0-AEAC-7964CFB364E1}"/>
              </a:ext>
            </a:extLst>
          </p:cNvPr>
          <p:cNvPicPr>
            <a:picLocks noChangeAspect="1"/>
          </p:cNvPicPr>
          <p:nvPr/>
        </p:nvPicPr>
        <p:blipFill>
          <a:blip r:embed="rId3"/>
          <a:stretch>
            <a:fillRect/>
          </a:stretch>
        </p:blipFill>
        <p:spPr>
          <a:xfrm>
            <a:off x="1357668" y="2299987"/>
            <a:ext cx="7772400" cy="26976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56096"/>
            <a:ext cx="10399485" cy="256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is to evaluate the viability of the new company Space Y and its ability to compete with Space X.</a:t>
            </a:r>
          </a:p>
          <a:p>
            <a:pPr>
              <a:spcBef>
                <a:spcPts val="1400"/>
              </a:spcBef>
            </a:pPr>
            <a:r>
              <a:rPr lang="en-US" sz="2200" dirty="0">
                <a:solidFill>
                  <a:schemeClr val="accent3">
                    <a:lumMod val="25000"/>
                  </a:schemeClr>
                </a:solidFill>
                <a:latin typeface="Abadi" panose="020B0604020104020204" pitchFamily="34" charset="0"/>
              </a:rPr>
              <a:t>Desirable answers:</a:t>
            </a:r>
          </a:p>
          <a:p>
            <a:pPr lvl="1">
              <a:spcBef>
                <a:spcPts val="1400"/>
              </a:spcBef>
            </a:pPr>
            <a:r>
              <a:rPr lang="en-US" sz="1800" dirty="0">
                <a:solidFill>
                  <a:schemeClr val="accent3">
                    <a:lumMod val="25000"/>
                  </a:schemeClr>
                </a:solidFill>
                <a:latin typeface="Abadi" panose="020B0604020104020204" pitchFamily="34" charset="0"/>
              </a:rPr>
              <a:t>Determine the best way to estimate the total cost for launches, by predicting successful landings of first stage rockets;</a:t>
            </a:r>
          </a:p>
          <a:p>
            <a:pPr lvl="1">
              <a:spcBef>
                <a:spcPts val="1400"/>
              </a:spcBef>
            </a:pPr>
            <a:r>
              <a:rPr lang="en-US" sz="1800" dirty="0">
                <a:solidFill>
                  <a:schemeClr val="accent3">
                    <a:lumMod val="25000"/>
                  </a:schemeClr>
                </a:solidFill>
                <a:latin typeface="Abadi" panose="020B0604020104020204" pitchFamily="34" charset="0"/>
              </a:rPr>
              <a:t>Determine the best geographic location from which to launch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9779709"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 KSC LC-39A has good logistics aspects, being near railroads and roads, as well as relatively far from inhabited areas.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6" name="Picture 5" descr="Diagram&#10;&#10;Description automatically generated">
            <a:extLst>
              <a:ext uri="{FF2B5EF4-FFF2-40B4-BE49-F238E27FC236}">
                <a16:creationId xmlns:a16="http://schemas.microsoft.com/office/drawing/2014/main" id="{5AD28DE8-995D-3E0A-AF3C-5C56CC909364}"/>
              </a:ext>
            </a:extLst>
          </p:cNvPr>
          <p:cNvPicPr>
            <a:picLocks noChangeAspect="1"/>
          </p:cNvPicPr>
          <p:nvPr/>
        </p:nvPicPr>
        <p:blipFill>
          <a:blip r:embed="rId3"/>
          <a:stretch>
            <a:fillRect/>
          </a:stretch>
        </p:blipFill>
        <p:spPr>
          <a:xfrm>
            <a:off x="3875965" y="1331794"/>
            <a:ext cx="4672652" cy="360300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place from where launches are done seems to be a very important factor of success of missions.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descr="Chart, pie chart&#10;&#10;Description automatically generated">
            <a:extLst>
              <a:ext uri="{FF2B5EF4-FFF2-40B4-BE49-F238E27FC236}">
                <a16:creationId xmlns:a16="http://schemas.microsoft.com/office/drawing/2014/main" id="{2163912F-596C-5A7A-8388-F23A1C549CD2}"/>
              </a:ext>
            </a:extLst>
          </p:cNvPr>
          <p:cNvPicPr>
            <a:picLocks noChangeAspect="1"/>
          </p:cNvPicPr>
          <p:nvPr/>
        </p:nvPicPr>
        <p:blipFill>
          <a:blip r:embed="rId3"/>
          <a:stretch>
            <a:fillRect/>
          </a:stretch>
        </p:blipFill>
        <p:spPr>
          <a:xfrm>
            <a:off x="3409002" y="1366671"/>
            <a:ext cx="5373996" cy="357076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launches are successful in this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Ration for KSC LC-39A</a:t>
            </a:r>
          </a:p>
        </p:txBody>
      </p:sp>
      <p:pic>
        <p:nvPicPr>
          <p:cNvPr id="4" name="Picture 3" descr="Chart, pie chart&#10;&#10;Description automatically generated">
            <a:extLst>
              <a:ext uri="{FF2B5EF4-FFF2-40B4-BE49-F238E27FC236}">
                <a16:creationId xmlns:a16="http://schemas.microsoft.com/office/drawing/2014/main" id="{66ED7878-02DB-E1D0-4E68-18EC0B983069}"/>
              </a:ext>
            </a:extLst>
          </p:cNvPr>
          <p:cNvPicPr>
            <a:picLocks noChangeAspect="1"/>
          </p:cNvPicPr>
          <p:nvPr/>
        </p:nvPicPr>
        <p:blipFill>
          <a:blip r:embed="rId3"/>
          <a:stretch>
            <a:fillRect/>
          </a:stretch>
        </p:blipFill>
        <p:spPr>
          <a:xfrm>
            <a:off x="2273300" y="1352550"/>
            <a:ext cx="7645400" cy="4152900"/>
          </a:xfrm>
          <a:prstGeom prst="rect">
            <a:avLst/>
          </a:prstGeom>
        </p:spPr>
      </p:pic>
    </p:spTree>
    <p:extLst>
      <p:ext uri="{BB962C8B-B14F-4D97-AF65-F5344CB8AC3E}">
        <p14:creationId xmlns:p14="http://schemas.microsoft.com/office/powerpoint/2010/main" val="2139260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Payloads under 6,000kg and FT boosters  are the most successful combination.</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Chart, scatter chart&#10;&#10;Description automatically generated">
            <a:extLst>
              <a:ext uri="{FF2B5EF4-FFF2-40B4-BE49-F238E27FC236}">
                <a16:creationId xmlns:a16="http://schemas.microsoft.com/office/drawing/2014/main" id="{BD708C26-C1D4-4FEA-733D-9E87C67D2151}"/>
              </a:ext>
            </a:extLst>
          </p:cNvPr>
          <p:cNvPicPr>
            <a:picLocks noChangeAspect="1"/>
          </p:cNvPicPr>
          <p:nvPr/>
        </p:nvPicPr>
        <p:blipFill>
          <a:blip r:embed="rId3"/>
          <a:stretch>
            <a:fillRect/>
          </a:stretch>
        </p:blipFill>
        <p:spPr>
          <a:xfrm>
            <a:off x="2133600" y="1501090"/>
            <a:ext cx="7297003" cy="4034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There’s not enough data to estimate risk of launches over 7,000kg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Table&#10;&#10;Description automatically generated with medium confidence">
            <a:extLst>
              <a:ext uri="{FF2B5EF4-FFF2-40B4-BE49-F238E27FC236}">
                <a16:creationId xmlns:a16="http://schemas.microsoft.com/office/drawing/2014/main" id="{56D8877B-452A-3A64-4CF9-921BDD60A5A6}"/>
              </a:ext>
            </a:extLst>
          </p:cNvPr>
          <p:cNvPicPr>
            <a:picLocks noChangeAspect="1"/>
          </p:cNvPicPr>
          <p:nvPr/>
        </p:nvPicPr>
        <p:blipFill>
          <a:blip r:embed="rId3"/>
          <a:stretch>
            <a:fillRect/>
          </a:stretch>
        </p:blipFill>
        <p:spPr>
          <a:xfrm>
            <a:off x="2879676" y="1324496"/>
            <a:ext cx="5948149" cy="36508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tested, and their accuracies are plotted beside;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 which has accuracies over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E89BB300-0AD2-53E7-060F-3C3B7F5C1970}"/>
              </a:ext>
            </a:extLst>
          </p:cNvPr>
          <p:cNvPicPr>
            <a:picLocks noChangeAspect="1"/>
          </p:cNvPicPr>
          <p:nvPr/>
        </p:nvPicPr>
        <p:blipFill>
          <a:blip r:embed="rId3"/>
          <a:stretch>
            <a:fillRect/>
          </a:stretch>
        </p:blipFill>
        <p:spPr>
          <a:xfrm>
            <a:off x="6365272" y="1898556"/>
            <a:ext cx="4699000" cy="3606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10436"/>
            <a:ext cx="9477960" cy="425855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chart&#10;&#10;Description automatically generated">
            <a:extLst>
              <a:ext uri="{FF2B5EF4-FFF2-40B4-BE49-F238E27FC236}">
                <a16:creationId xmlns:a16="http://schemas.microsoft.com/office/drawing/2014/main" id="{D35326BF-A999-8FCD-EF3D-41A89CF293ED}"/>
              </a:ext>
            </a:extLst>
          </p:cNvPr>
          <p:cNvPicPr>
            <a:picLocks noChangeAspect="1"/>
          </p:cNvPicPr>
          <p:nvPr/>
        </p:nvPicPr>
        <p:blipFill>
          <a:blip r:embed="rId3"/>
          <a:stretch>
            <a:fillRect/>
          </a:stretch>
        </p:blipFill>
        <p:spPr>
          <a:xfrm>
            <a:off x="4326340" y="1453851"/>
            <a:ext cx="4119160" cy="31617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to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an improvement for model tests, it’s important to set a value to </a:t>
            </a:r>
          </a:p>
          <a:p>
            <a:pPr marL="0" indent="0">
              <a:lnSpc>
                <a:spcPct val="100000"/>
              </a:lnSpc>
              <a:spcBef>
                <a:spcPts val="1400"/>
              </a:spcBef>
              <a:buNone/>
            </a:pPr>
            <a:r>
              <a:rPr lang="en-US" sz="2200" i="1" dirty="0" err="1">
                <a:solidFill>
                  <a:schemeClr val="accent3">
                    <a:lumMod val="25000"/>
                  </a:schemeClr>
                </a:solidFill>
                <a:latin typeface="Abadi" panose="020B0604020104020204" pitchFamily="34" charset="0"/>
              </a:rPr>
              <a:t>np.random.seed</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variable;</a:t>
            </a:r>
          </a:p>
          <a:p>
            <a:pPr>
              <a:lnSpc>
                <a:spcPct val="100000"/>
              </a:lnSpc>
              <a:spcBef>
                <a:spcPts val="1400"/>
              </a:spcBef>
            </a:pPr>
            <a:r>
              <a:rPr lang="en-US" sz="2200" dirty="0">
                <a:solidFill>
                  <a:schemeClr val="accent3">
                    <a:lumMod val="25000"/>
                  </a:schemeClr>
                </a:solidFill>
                <a:latin typeface="Abadi" panose="020B0604020104020204" pitchFamily="34" charset="0"/>
              </a:rPr>
              <a:t>Folium didn’t show maps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so I took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2">
              <a:lnSpc>
                <a:spcPct val="120000"/>
              </a:lnSpc>
              <a:spcBef>
                <a:spcPts val="1400"/>
              </a:spcBef>
            </a:pPr>
            <a:r>
              <a:rPr lang="en-US" sz="7200" dirty="0">
                <a:solidFill>
                  <a:schemeClr val="bg2">
                    <a:lumMod val="50000"/>
                  </a:schemeClr>
                </a:solidFill>
                <a:latin typeface="Abadi"/>
              </a:rPr>
              <a:t>Space X API (</a:t>
            </a:r>
            <a:r>
              <a:rPr lang="en-US" sz="7200" dirty="0">
                <a:solidFill>
                  <a:schemeClr val="bg2">
                    <a:lumMod val="50000"/>
                  </a:schemeClr>
                </a:solidFill>
                <a:latin typeface="Abadi"/>
                <a:hlinkClick r:id="rId4"/>
              </a:rPr>
              <a:t>https://api.spacexdata.com/v4/rockets/</a:t>
            </a:r>
            <a:r>
              <a:rPr lang="en-US" sz="7200" dirty="0">
                <a:solidFill>
                  <a:schemeClr val="bg2">
                    <a:lumMod val="50000"/>
                  </a:schemeClr>
                </a:solidFill>
                <a:latin typeface="Abadi"/>
              </a:rPr>
              <a:t>)</a:t>
            </a:r>
          </a:p>
          <a:p>
            <a:pPr lvl="2">
              <a:lnSpc>
                <a:spcPct val="120000"/>
              </a:lnSpc>
              <a:spcBef>
                <a:spcPts val="1400"/>
              </a:spcBef>
            </a:pPr>
            <a:r>
              <a:rPr lang="en-US" sz="7200" dirty="0" err="1">
                <a:solidFill>
                  <a:schemeClr val="bg2">
                    <a:lumMod val="50000"/>
                  </a:schemeClr>
                </a:solidFill>
                <a:latin typeface="Abadi"/>
              </a:rPr>
              <a:t>WebScaping</a:t>
            </a:r>
            <a:endParaRPr lang="en-US" sz="7200" dirty="0">
              <a:solidFill>
                <a:schemeClr val="bg2">
                  <a:lumMod val="50000"/>
                </a:schemeClr>
              </a:solidFill>
              <a:latin typeface="Abadi"/>
            </a:endParaRPr>
          </a:p>
          <a:p>
            <a:pPr marL="914400" lvl="2" indent="0">
              <a:lnSpc>
                <a:spcPct val="120000"/>
              </a:lnSpc>
              <a:spcBef>
                <a:spcPts val="1400"/>
              </a:spcBef>
              <a:buNone/>
            </a:pP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200" dirty="0">
                <a:solidFill>
                  <a:schemeClr val="bg2">
                    <a:lumMod val="50000"/>
                  </a:schemeClr>
                </a:solidFill>
                <a:latin typeface="Abadi"/>
              </a:rPr>
              <a:t>Data that was collected up until this step were normalized, divided in to training and test data sets and then evaluated by four different classification models.  This methodology resulted in increased accuracy of each model evaluated using different combinations of parameters.</a:t>
            </a:r>
          </a:p>
          <a:p>
            <a:pPr>
              <a:lnSpc>
                <a:spcPct val="12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062308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Space X API (</a:t>
            </a:r>
            <a:r>
              <a:rPr lang="en-US" sz="2200" dirty="0">
                <a:solidFill>
                  <a:schemeClr val="accent3">
                    <a:lumMod val="25000"/>
                  </a:schemeClr>
                </a:solidFill>
                <a:latin typeface="Abadi" panose="020B0604020104020204" pitchFamily="34" charset="0"/>
                <a:hlinkClick r:id="rId3"/>
              </a:rPr>
              <a:t>https://api.spacexdata.com/v4/rockets/</a:t>
            </a:r>
            <a:r>
              <a:rPr lang="en-US" sz="2200" dirty="0">
                <a:solidFill>
                  <a:schemeClr val="accent3">
                    <a:lumMod val="25000"/>
                  </a:schemeClr>
                </a:solidFill>
                <a:latin typeface="Abadi" panose="020B0604020104020204" pitchFamily="34" charset="0"/>
              </a:rPr>
              <a:t>) and from Wikipedia (</a:t>
            </a:r>
            <a:r>
              <a:rPr lang="en-US" sz="2200" dirty="0">
                <a:solidFill>
                  <a:schemeClr val="accent3">
                    <a:lumMod val="25000"/>
                  </a:schemeClr>
                </a:solidFill>
                <a:latin typeface="Abadi" panose="020B0604020104020204" pitchFamily="34" charset="0"/>
                <a:hlinkClick r:id="rId4"/>
              </a:rPr>
              <a:t>https://en.Wikipedia.org/wiki/List_of_Falcon/_9/_and_Falcon_Heavy_launches</a:t>
            </a:r>
            <a:r>
              <a:rPr lang="en-US" sz="2200" dirty="0">
                <a:solidFill>
                  <a:schemeClr val="accent3">
                    <a:lumMod val="25000"/>
                  </a:schemeClr>
                </a:solidFill>
                <a:latin typeface="Abadi" panose="020B0604020104020204" pitchFamily="34" charset="0"/>
              </a:rPr>
              <a:t>), using web scraping techniques.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from SpaceX launches can also be obtained from Wikipedia;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Data are downloaded from Wikipedia according to the flowchart and then persisted.</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Diagram&#10;&#10;Description automatically generated">
            <a:extLst>
              <a:ext uri="{FF2B5EF4-FFF2-40B4-BE49-F238E27FC236}">
                <a16:creationId xmlns:a16="http://schemas.microsoft.com/office/drawing/2014/main" id="{D460E4C5-ED77-015B-ABFA-26D37A376805}"/>
              </a:ext>
            </a:extLst>
          </p:cNvPr>
          <p:cNvPicPr>
            <a:picLocks noChangeAspect="1"/>
          </p:cNvPicPr>
          <p:nvPr/>
        </p:nvPicPr>
        <p:blipFill>
          <a:blip r:embed="rId3"/>
          <a:stretch>
            <a:fillRect/>
          </a:stretch>
        </p:blipFill>
        <p:spPr>
          <a:xfrm>
            <a:off x="6027811" y="1757480"/>
            <a:ext cx="3743986" cy="4783393"/>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176</TotalTime>
  <Words>2022</Words>
  <Application>Microsoft Macintosh PowerPoint</Application>
  <PresentationFormat>Widescreen</PresentationFormat>
  <Paragraphs>369</Paragraphs>
  <Slides>51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Storey</cp:lastModifiedBy>
  <cp:revision>200</cp:revision>
  <dcterms:created xsi:type="dcterms:W3CDTF">2021-04-29T18:58:34Z</dcterms:created>
  <dcterms:modified xsi:type="dcterms:W3CDTF">2022-12-19T04:16:09Z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